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281" r:id="rId6"/>
    <p:sldId id="307" r:id="rId7"/>
    <p:sldId id="304" r:id="rId8"/>
    <p:sldId id="282" r:id="rId9"/>
    <p:sldId id="319" r:id="rId10"/>
    <p:sldId id="321" r:id="rId11"/>
    <p:sldId id="318" r:id="rId12"/>
    <p:sldId id="315" r:id="rId13"/>
    <p:sldId id="317" r:id="rId14"/>
    <p:sldId id="322" r:id="rId15"/>
    <p:sldId id="314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CA94E7-3AB9-BDB5-335D-6586D002FC13}" v="1520" dt="2024-06-29T10:30:21.438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-706" y="-53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eeldevenshah.ai@g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22aiml049@charusat.edu.in" TargetMode="External"/><Relationship Id="rId4" Type="http://schemas.openxmlformats.org/officeDocument/2006/relationships/hyperlink" Target="mailto:Pmsoni201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1764" y="610699"/>
            <a:ext cx="6768472" cy="1895330"/>
          </a:xfrm>
        </p:spPr>
        <p:txBody>
          <a:bodyPr anchor="ctr"/>
          <a:lstStyle/>
          <a:p>
            <a:r>
              <a:rPr lang="en-US" b="0" dirty="0" err="1">
                <a:ea typeface="+mj-lt"/>
                <a:cs typeface="+mj-lt"/>
              </a:rPr>
              <a:t>MediPriority</a:t>
            </a:r>
            <a:r>
              <a:rPr lang="en-US" b="0" dirty="0">
                <a:ea typeface="+mj-lt"/>
                <a:cs typeface="+mj-lt"/>
              </a:rPr>
              <a:t> </a:t>
            </a:r>
            <a:br>
              <a:rPr lang="en-US" b="0" dirty="0">
                <a:ea typeface="+mj-lt"/>
                <a:cs typeface="+mj-lt"/>
              </a:rPr>
            </a:br>
            <a:r>
              <a:rPr lang="en-US" b="0" dirty="0">
                <a:ea typeface="+mj-lt"/>
                <a:cs typeface="+mj-lt"/>
              </a:rPr>
              <a:t>AI-Driven Healthcare ECO-SYSTEM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F47C919-22E7-0141-1244-6265B217F834}"/>
              </a:ext>
            </a:extLst>
          </p:cNvPr>
          <p:cNvSpPr txBox="1">
            <a:spLocks/>
          </p:cNvSpPr>
          <p:nvPr/>
        </p:nvSpPr>
        <p:spPr>
          <a:xfrm>
            <a:off x="3767565" y="3098236"/>
            <a:ext cx="4654646" cy="66804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Because we care about people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-up of a prescription&#10;&#10;Description automatically generated">
            <a:extLst>
              <a:ext uri="{FF2B5EF4-FFF2-40B4-BE49-F238E27FC236}">
                <a16:creationId xmlns:a16="http://schemas.microsoft.com/office/drawing/2014/main" id="{17C4E59B-8429-983F-52A1-F27D58D4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99" y="790802"/>
            <a:ext cx="3274614" cy="344646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1ADCE86-3ABF-81DA-9FE1-999DD205F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" r="33604" b="-263"/>
          <a:stretch/>
        </p:blipFill>
        <p:spPr>
          <a:xfrm>
            <a:off x="7749883" y="786699"/>
            <a:ext cx="3071381" cy="5948367"/>
          </a:xfrm>
          <a:prstGeom prst="rect">
            <a:avLst/>
          </a:prstGeom>
        </p:spPr>
      </p:pic>
      <p:pic>
        <p:nvPicPr>
          <p:cNvPr id="15" name="Picture 14" descr="A close-up of a paper with writing&#10;&#10;Description automatically generated">
            <a:extLst>
              <a:ext uri="{FF2B5EF4-FFF2-40B4-BE49-F238E27FC236}">
                <a16:creationId xmlns:a16="http://schemas.microsoft.com/office/drawing/2014/main" id="{61D11263-19A9-BDCD-8407-7D208F23D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39" y="785565"/>
            <a:ext cx="3481186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Medicine Bot Demo">
            <a:hlinkClick r:id="" action="ppaction://media"/>
            <a:extLst>
              <a:ext uri="{FF2B5EF4-FFF2-40B4-BE49-F238E27FC236}">
                <a16:creationId xmlns:a16="http://schemas.microsoft.com/office/drawing/2014/main" id="{5A687417-E7F4-6DAD-37FC-563855A123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425" y="685800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309" y="150130"/>
            <a:ext cx="4294975" cy="615218"/>
          </a:xfrm>
        </p:spPr>
        <p:txBody>
          <a:bodyPr/>
          <a:lstStyle/>
          <a:p>
            <a:r>
              <a:rPr lang="en-US" sz="2800" dirty="0"/>
              <a:t>Future 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793308" y="1041964"/>
            <a:ext cx="7043618" cy="2233233"/>
          </a:xfrm>
        </p:spPr>
        <p:txBody>
          <a:bodyPr vert="horz" lIns="91440" tIns="0" rIns="91440" bIns="0" rtlCol="0" anchor="t">
            <a:normAutofit fontScale="92500"/>
          </a:bodyPr>
          <a:lstStyle/>
          <a:p>
            <a:pPr marL="342900" indent="-342900">
              <a:buChar char="•"/>
            </a:pPr>
            <a:r>
              <a:rPr lang="en-US" dirty="0">
                <a:cs typeface="Sabon Next LT"/>
              </a:rPr>
              <a:t>Add more interpretability and fairness to all of the AI models.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cs typeface="Sabon Next LT"/>
              </a:rPr>
              <a:t>Experiment with custom designed models instead of only depending on the LLMs.</a:t>
            </a:r>
          </a:p>
          <a:p>
            <a:pPr marL="342900" indent="-342900">
              <a:buChar char="•"/>
            </a:pPr>
            <a:r>
              <a:rPr lang="en-US" dirty="0">
                <a:cs typeface="Sabon Next LT"/>
              </a:rPr>
              <a:t>Integrate all </a:t>
            </a:r>
            <a:r>
              <a:rPr lang="en-US" sz="2200" dirty="0">
                <a:ea typeface="+mn-lt"/>
                <a:cs typeface="+mn-lt"/>
              </a:rPr>
              <a:t>the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cs typeface="Sabon Next LT"/>
              </a:rPr>
              <a:t>existing models with Front-end and back-end and make entire system more scalable.</a:t>
            </a:r>
          </a:p>
          <a:p>
            <a:pPr marL="342900" indent="-342900">
              <a:buChar char="•"/>
            </a:pPr>
            <a:endParaRPr lang="en-US" dirty="0">
              <a:cs typeface="Sabon Next 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85372-A8C6-772A-805E-8B56F84ED5C7}"/>
              </a:ext>
            </a:extLst>
          </p:cNvPr>
          <p:cNvSpPr txBox="1">
            <a:spLocks/>
          </p:cNvSpPr>
          <p:nvPr/>
        </p:nvSpPr>
        <p:spPr>
          <a:xfrm>
            <a:off x="3791495" y="3386815"/>
            <a:ext cx="5356331" cy="306790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 dirty="0"/>
              <a:t>New features that we are planning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9058231-C3C1-A1AD-A9E5-0628EE3C12E4}"/>
              </a:ext>
            </a:extLst>
          </p:cNvPr>
          <p:cNvSpPr txBox="1">
            <a:spLocks/>
          </p:cNvSpPr>
          <p:nvPr/>
        </p:nvSpPr>
        <p:spPr>
          <a:xfrm>
            <a:off x="3891279" y="3906721"/>
            <a:ext cx="8132188" cy="1643592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472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Predictive Health AI: Forecast potential health issues before symptoms appear.</a:t>
            </a:r>
            <a:endParaRPr lang="en-US" sz="2000" dirty="0">
              <a:cs typeface="Sabon Next 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Graph-Integrated Care: Personalized treatment based on genetic/similar profiles.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AI Emotional Support: Advanced chatbots for mental health assistance.</a:t>
            </a:r>
            <a:endParaRPr lang="en-US" sz="2000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Neel shah, Pankil Soni, Sneh Shah</a:t>
            </a:r>
          </a:p>
          <a:p>
            <a:r>
              <a:rPr lang="en-US" dirty="0">
                <a:hlinkClick r:id="rId3"/>
              </a:rPr>
              <a:t>Neeldevenshah.ai@gmail.com</a:t>
            </a:r>
            <a:endParaRPr lang="en-US" dirty="0">
              <a:cs typeface="Sabon Next LT"/>
              <a:hlinkClick r:id="rId3"/>
            </a:endParaRPr>
          </a:p>
          <a:p>
            <a:r>
              <a:rPr lang="en-US" dirty="0">
                <a:cs typeface="Sabon Next LT"/>
                <a:hlinkClick r:id="rId4"/>
              </a:rPr>
              <a:t>Pmsoni2016@gmail.com</a:t>
            </a:r>
            <a:endParaRPr lang="en-US" dirty="0">
              <a:cs typeface="Sabon Next LT"/>
            </a:endParaRPr>
          </a:p>
          <a:p>
            <a:r>
              <a:rPr lang="en-US" dirty="0">
                <a:cs typeface="Sabon Next LT"/>
                <a:hlinkClick r:id="rId5"/>
              </a:rPr>
              <a:t>22aiml049@charusat.edu.in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753382"/>
            <a:ext cx="6384411" cy="1828278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REVOLUTIONIZING MODERN CARE THROUGH INTELLIGENT PRIORITIZATION AND AUTOMATED SUPPORT </a:t>
            </a:r>
            <a:endParaRPr lang="en-US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29" y="2856250"/>
            <a:ext cx="6175768" cy="2233233"/>
          </a:xfrm>
        </p:spPr>
        <p:txBody>
          <a:bodyPr vert="horz" lIns="91440" tIns="0" rIns="91440" bIns="0" rtlCol="0" anchor="t">
            <a:noAutofit/>
          </a:bodyPr>
          <a:lstStyle/>
          <a:p>
            <a:r>
              <a:rPr lang="en-US" sz="2800" dirty="0">
                <a:ea typeface="+mn-lt"/>
                <a:cs typeface="+mn-lt"/>
              </a:rPr>
              <a:t>Imagine Sarah, an 75-year-old widow living alone. For months, she's been experiencing increasing joint pain, but her doctor's appointment is still a weeks away. She feels forgotten, anxious, and her health is deteriorating. This is the reality for millions of people in the developed world. </a:t>
            </a:r>
            <a:endParaRPr lang="en-US" sz="2800">
              <a:cs typeface="Sabon Next LT"/>
            </a:endParaRPr>
          </a:p>
        </p:txBody>
      </p:sp>
      <p:pic>
        <p:nvPicPr>
          <p:cNvPr id="5" name="Content Placeholder 6" descr="A person with a scarf around her neck">
            <a:extLst>
              <a:ext uri="{FF2B5EF4-FFF2-40B4-BE49-F238E27FC236}">
                <a16:creationId xmlns:a16="http://schemas.microsoft.com/office/drawing/2014/main" id="{45D46D75-5D69-8A60-9601-EC5C0645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090" y="2166722"/>
            <a:ext cx="3590307" cy="36143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466" y="619047"/>
            <a:ext cx="5723586" cy="1210319"/>
          </a:xfrm>
        </p:spPr>
        <p:txBody>
          <a:bodyPr/>
          <a:lstStyle/>
          <a:p>
            <a:r>
              <a:rPr lang="en-US" sz="2400" dirty="0"/>
              <a:t>THE PROBLEM WITH CURRENT TRADITIONAL HEALTHCARE (US / Canada &amp; other EU </a:t>
            </a:r>
            <a:r>
              <a:rPr lang="en-US" sz="2400" b="0" dirty="0">
                <a:ea typeface="+mj-lt"/>
                <a:cs typeface="+mj-lt"/>
              </a:rPr>
              <a:t>countries</a:t>
            </a:r>
            <a:r>
              <a:rPr lang="en-US" sz="2400" dirty="0"/>
              <a:t>)</a:t>
            </a:r>
          </a:p>
        </p:txBody>
      </p:sp>
      <p:pic>
        <p:nvPicPr>
          <p:cNvPr id="7" name="Picture Placeholder 6" descr="A person standing in front of a whiteboard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208" r="27208"/>
          <a:stretch/>
        </p:blipFill>
        <p:spPr>
          <a:xfrm>
            <a:off x="679340" y="619331"/>
            <a:ext cx="2829767" cy="41460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47455-1406-BAB3-47BC-E5FB6FE880CD}"/>
              </a:ext>
            </a:extLst>
          </p:cNvPr>
          <p:cNvSpPr txBox="1"/>
          <p:nvPr/>
        </p:nvSpPr>
        <p:spPr>
          <a:xfrm>
            <a:off x="4095448" y="2374076"/>
            <a:ext cx="6188281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sz="2500" dirty="0">
                <a:solidFill>
                  <a:schemeClr val="accent6"/>
                </a:solidFill>
                <a:latin typeface="Sabon Next LT"/>
                <a:ea typeface="+mn-lt"/>
                <a:cs typeface="Arial"/>
              </a:rPr>
              <a:t>6-12 months for appointment: the developed healthcare time warp.</a:t>
            </a:r>
          </a:p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sz="2500" dirty="0">
                <a:solidFill>
                  <a:schemeClr val="accent6"/>
                </a:solidFill>
                <a:latin typeface="Sabon Next LT"/>
                <a:ea typeface="+mn-lt"/>
                <a:cs typeface="Arial"/>
              </a:rPr>
              <a:t>When wait times grow, health and hope shrink.</a:t>
            </a:r>
          </a:p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sz="2500" dirty="0">
                <a:solidFill>
                  <a:schemeClr val="accent6"/>
                </a:solidFill>
                <a:ea typeface="+mn-lt"/>
                <a:cs typeface="+mn-lt"/>
              </a:rPr>
              <a:t>Missing the human touch: when care becomes a numbers game, healing suffers.</a:t>
            </a:r>
          </a:p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sz="2500" dirty="0">
                <a:solidFill>
                  <a:schemeClr val="accent6"/>
                </a:solidFill>
                <a:latin typeface="Sabon Next LT"/>
                <a:ea typeface="+mn-lt"/>
                <a:cs typeface="Arial"/>
              </a:rPr>
              <a:t>Delayed care, depleted economy: the hidden cost of wait times.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8" y="458559"/>
            <a:ext cx="6583680" cy="1005215"/>
          </a:xfrm>
        </p:spPr>
        <p:txBody>
          <a:bodyPr/>
          <a:lstStyle/>
          <a:p>
            <a:r>
              <a:rPr lang="en-US" sz="2800" dirty="0"/>
              <a:t>Different blocks of our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57" y="1930796"/>
            <a:ext cx="7091679" cy="3692253"/>
          </a:xfrm>
        </p:spPr>
        <p:txBody>
          <a:bodyPr vert="horz" lIns="91440" tIns="0" rIns="91440" bIns="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ea typeface="+mn-lt"/>
                <a:cs typeface="+mn-lt"/>
              </a:rPr>
              <a:t>AI Vision &amp; Text: Smart Symptom Capture</a:t>
            </a:r>
            <a:endParaRPr lang="en-US" sz="2000"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ea typeface="+mn-lt"/>
                <a:cs typeface="+mn-lt"/>
              </a:rPr>
              <a:t>Intelligent Inquiry Agent: Adaptive Symptom Profiling</a:t>
            </a:r>
          </a:p>
          <a:p>
            <a:pPr marL="342900" indent="-342900">
              <a:buAutoNum type="arabicPeriod"/>
            </a:pPr>
            <a:r>
              <a:rPr lang="en-US" sz="2000" dirty="0">
                <a:ea typeface="+mn-lt"/>
                <a:cs typeface="+mn-lt"/>
              </a:rPr>
              <a:t>Smart Triage: AI Urgency Analyzer</a:t>
            </a:r>
            <a:endParaRPr lang="en-US" sz="2000"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ea typeface="+mn-lt"/>
                <a:cs typeface="+mn-lt"/>
              </a:rPr>
              <a:t>Hybrid Automated Notification: AI-Human Avatar Video</a:t>
            </a:r>
          </a:p>
          <a:p>
            <a:pPr marL="342900" indent="-342900">
              <a:buAutoNum type="arabicPeriod"/>
            </a:pPr>
            <a:r>
              <a:rPr lang="en-US" sz="2000" err="1">
                <a:ea typeface="+mn-lt"/>
                <a:cs typeface="+mn-lt"/>
              </a:rPr>
              <a:t>MediBot</a:t>
            </a:r>
            <a:r>
              <a:rPr lang="en-US" sz="2000" dirty="0">
                <a:ea typeface="+mn-lt"/>
                <a:cs typeface="+mn-lt"/>
              </a:rPr>
              <a:t> Multi-Agent: Auto-Book Meds &amp; Tests</a:t>
            </a:r>
            <a:endParaRPr lang="en-US" sz="2000"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 err="1">
                <a:ea typeface="+mn-lt"/>
                <a:cs typeface="+mn-lt"/>
              </a:rPr>
              <a:t>CalendarRx</a:t>
            </a:r>
            <a:r>
              <a:rPr lang="en-US" sz="2000" dirty="0">
                <a:ea typeface="+mn-lt"/>
                <a:cs typeface="+mn-lt"/>
              </a:rPr>
              <a:t>: AI Health Scheduler</a:t>
            </a:r>
            <a:endParaRPr lang="en-US" sz="2000"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ea typeface="+mn-lt"/>
                <a:cs typeface="+mn-lt"/>
              </a:rPr>
              <a:t>Prescription Whisperer: AI Rx Decoder</a:t>
            </a:r>
            <a:endParaRPr lang="en-US" sz="2000"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ea typeface="+mn-lt"/>
                <a:cs typeface="+mn-lt"/>
              </a:rPr>
              <a:t>AI </a:t>
            </a:r>
            <a:r>
              <a:rPr lang="en-US" sz="2000" dirty="0" err="1">
                <a:ea typeface="+mn-lt"/>
                <a:cs typeface="+mn-lt"/>
              </a:rPr>
              <a:t>AfterCare</a:t>
            </a:r>
            <a:r>
              <a:rPr lang="en-US" sz="2000" dirty="0">
                <a:ea typeface="+mn-lt"/>
                <a:cs typeface="+mn-lt"/>
              </a:rPr>
              <a:t> Companion: Smart Follow-Up</a:t>
            </a:r>
            <a:endParaRPr lang="en-US" sz="2000">
              <a:cs typeface="Sabon Next 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>
                <a:cs typeface="Arial"/>
              </a:rPr>
              <a:t>Looking into the deep into the ecosystem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8779" y="2557029"/>
            <a:ext cx="6885959" cy="1746913"/>
          </a:xfrm>
        </p:spPr>
        <p:txBody>
          <a:bodyPr vert="horz" lIns="91440" tIns="0" rIns="91440" bIns="0" rtlCol="0" anchor="t">
            <a:noAutofit/>
          </a:bodyPr>
          <a:lstStyle/>
          <a:p>
            <a:pPr marL="347345" indent="-347345"/>
            <a:r>
              <a:rPr lang="en-US" sz="2000" dirty="0"/>
              <a:t>Mainly our ecosystem is divided into the three parts</a:t>
            </a:r>
            <a:endParaRPr lang="en-US" sz="2000" dirty="0">
              <a:cs typeface="Sabon Next LT"/>
            </a:endParaRPr>
          </a:p>
          <a:p>
            <a:pPr marL="347345" indent="-347345"/>
            <a:r>
              <a:rPr lang="en-US" sz="2000" dirty="0">
                <a:cs typeface="Sabon Next LT"/>
              </a:rPr>
              <a:t>Pre Consultation</a:t>
            </a:r>
            <a:endParaRPr lang="en-US" sz="2000">
              <a:cs typeface="Sabon Next LT"/>
            </a:endParaRPr>
          </a:p>
          <a:p>
            <a:pPr marL="347345" indent="-347345"/>
            <a:r>
              <a:rPr lang="en-US" sz="2000" dirty="0">
                <a:cs typeface="Sabon Next LT"/>
              </a:rPr>
              <a:t>Mid Consultation</a:t>
            </a:r>
          </a:p>
          <a:p>
            <a:pPr marL="347345" indent="-347345"/>
            <a:r>
              <a:rPr lang="en-US" sz="2000" dirty="0">
                <a:cs typeface="Sabon Next LT"/>
              </a:rPr>
              <a:t>Post Consultation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Content Placeholder 11" descr="A screenshot of a medical information&#10;&#10;Description automatically generated">
            <a:extLst>
              <a:ext uri="{FF2B5EF4-FFF2-40B4-BE49-F238E27FC236}">
                <a16:creationId xmlns:a16="http://schemas.microsoft.com/office/drawing/2014/main" id="{36E73DF4-D005-3773-593F-3B4B10F22A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02817" y="683872"/>
            <a:ext cx="6158210" cy="52759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A7F538D-C367-DD44-20E4-2F4D6C58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57" y="684893"/>
            <a:ext cx="4683442" cy="5484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9D11F9D-46EA-BCE8-ABF0-610D20F24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58" b="-184"/>
          <a:stretch/>
        </p:blipFill>
        <p:spPr>
          <a:xfrm>
            <a:off x="574675" y="1199469"/>
            <a:ext cx="8778826" cy="4947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screenshot of a person&#10;&#10;Description automatically generated">
            <a:extLst>
              <a:ext uri="{FF2B5EF4-FFF2-40B4-BE49-F238E27FC236}">
                <a16:creationId xmlns:a16="http://schemas.microsoft.com/office/drawing/2014/main" id="{21C1F362-E8C0-91D0-7C4A-59A82C583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960" y="997857"/>
            <a:ext cx="3163830" cy="5343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B4DEFF3-14C0-3709-466D-980F97995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180295"/>
            <a:ext cx="8658225" cy="505777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A0A3E09-6347-D21D-0D1D-CA4B3C34EBE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/>
          <a:stretch>
            <a:fillRect/>
          </a:stretch>
        </p:blipFill>
        <p:spPr>
          <a:xfrm>
            <a:off x="4999921" y="163266"/>
            <a:ext cx="7196131" cy="6407867"/>
          </a:xfr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28BC465-1EDF-61E0-B46D-EB1B660A7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108" y="435882"/>
            <a:ext cx="2988015" cy="6015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ntro2">
            <a:hlinkClick r:id="" action="ppaction://media"/>
            <a:extLst>
              <a:ext uri="{FF2B5EF4-FFF2-40B4-BE49-F238E27FC236}">
                <a16:creationId xmlns:a16="http://schemas.microsoft.com/office/drawing/2014/main" id="{5F29A044-F479-60F9-56A4-1DF30224B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7095" y="1095150"/>
            <a:ext cx="3710443" cy="46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D7B7F6F-2C08-4296-B7AB-C2C3F42192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FA76D1-3C6D-40BC-A42D-496B6EDE8B8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</Words>
  <Application>Microsoft Office PowerPoint</Application>
  <PresentationFormat>Widescreen</PresentationFormat>
  <Paragraphs>120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Custom</vt:lpstr>
      <vt:lpstr>MediPriority  AI-Driven Healthcare ECO-SYSTEM</vt:lpstr>
      <vt:lpstr>REVOLUTIONIZING MODERN CARE THROUGH INTELLIGENT PRIORITIZATION AND AUTOMATED SUPPORT </vt:lpstr>
      <vt:lpstr>THE PROBLEM WITH CURRENT TRADITIONAL HEALTHCARE (US / Canada &amp; other EU countries)</vt:lpstr>
      <vt:lpstr>Different blocks of our ecosystem</vt:lpstr>
      <vt:lpstr>Looking into the deep into the ecosystem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 scope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 presentation</dc:title>
  <dc:subject/>
  <dc:creator/>
  <cp:lastModifiedBy/>
  <cp:revision>532</cp:revision>
  <dcterms:created xsi:type="dcterms:W3CDTF">2024-06-29T04:33:36Z</dcterms:created>
  <dcterms:modified xsi:type="dcterms:W3CDTF">2024-06-29T10:33:11Z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